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4" r:id="rId5"/>
    <p:sldId id="302" r:id="rId6"/>
    <p:sldId id="315" r:id="rId7"/>
    <p:sldId id="294" r:id="rId8"/>
    <p:sldId id="295" r:id="rId9"/>
    <p:sldId id="304" r:id="rId10"/>
    <p:sldId id="314" r:id="rId11"/>
    <p:sldId id="310" r:id="rId12"/>
    <p:sldId id="311" r:id="rId13"/>
    <p:sldId id="326" r:id="rId14"/>
    <p:sldId id="325" r:id="rId15"/>
    <p:sldId id="312" r:id="rId16"/>
    <p:sldId id="327" r:id="rId17"/>
    <p:sldId id="32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3/8/2025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1377617"/>
            <a:ext cx="3924935" cy="1695637"/>
          </a:xfrm>
        </p:spPr>
        <p:txBody>
          <a:bodyPr/>
          <a:lstStyle/>
          <a:p>
            <a:r>
              <a:rPr lang="en-US" sz="4800" dirty="0"/>
              <a:t>Analysis of Employee Attrition at Frito Lay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3236" y="4104195"/>
            <a:ext cx="3924934" cy="490538"/>
          </a:xfrm>
        </p:spPr>
        <p:txBody>
          <a:bodyPr/>
          <a:lstStyle/>
          <a:p>
            <a:r>
              <a:rPr lang="en-US" dirty="0"/>
              <a:t>Understanding Key Factors Contributing to Employee Turnover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1" y="4710693"/>
            <a:ext cx="3222836" cy="1168530"/>
          </a:xfrm>
        </p:spPr>
        <p:txBody>
          <a:bodyPr/>
          <a:lstStyle/>
          <a:p>
            <a:r>
              <a:rPr lang="en-US" dirty="0"/>
              <a:t>March 2025</a:t>
            </a:r>
          </a:p>
          <a:p>
            <a:r>
              <a:rPr lang="en-US" dirty="0"/>
              <a:t>Devin Streeter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Audio 101">
            <a:hlinkClick r:id="" action="ppaction://media"/>
            <a:extLst>
              <a:ext uri="{FF2B5EF4-FFF2-40B4-BE49-F238E27FC236}">
                <a16:creationId xmlns:a16="http://schemas.microsoft.com/office/drawing/2014/main" id="{765340F2-1918-5707-1EEF-76D66B9D7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8"/>
    </mc:Choice>
    <mc:Fallback>
      <p:transition spd="slow" advTm="18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0ED70-7293-67D3-0836-A145BD5E9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Employees not given stock options are more likely to be lost.</a:t>
            </a:r>
          </a:p>
          <a:p>
            <a:r>
              <a:rPr lang="en-US" dirty="0"/>
              <a:t>Possible overlap with Years At Company and Job level.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B3FCCE-1D2C-3564-33FB-9A763E59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94696"/>
            <a:ext cx="5435600" cy="830997"/>
          </a:xfrm>
        </p:spPr>
        <p:txBody>
          <a:bodyPr/>
          <a:lstStyle/>
          <a:p>
            <a:r>
              <a:rPr lang="en-US" dirty="0"/>
              <a:t>Stock Option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FA93B-7451-523B-F4B0-884BD264F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32" y="1651182"/>
            <a:ext cx="7124700" cy="4211455"/>
          </a:xfrm>
          <a:prstGeom prst="rect">
            <a:avLst/>
          </a:prstGeom>
        </p:spPr>
      </p:pic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A3C5C25D-EA29-45B2-E2C7-A68F7ACD4F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989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7"/>
    </mc:Choice>
    <mc:Fallback>
      <p:transition spd="slow" advTm="1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38BE10-BED7-F985-B78E-810616B9D7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575346" cy="3560763"/>
          </a:xfrm>
        </p:spPr>
        <p:txBody>
          <a:bodyPr/>
          <a:lstStyle/>
          <a:p>
            <a:r>
              <a:rPr lang="en-US" dirty="0"/>
              <a:t>33.79 average age of employees lost.</a:t>
            </a:r>
          </a:p>
          <a:p>
            <a:r>
              <a:rPr lang="en-US" dirty="0"/>
              <a:t>37.41 average age of employees retained.</a:t>
            </a:r>
          </a:p>
          <a:p>
            <a:r>
              <a:rPr lang="en-US" dirty="0"/>
              <a:t>Younger employees are more likely to be lost to attrition.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967FBC-E02C-65F1-FE9B-8A39B876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2CA97-172D-73B2-BA4C-712E5417E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86" y="1321885"/>
            <a:ext cx="7471714" cy="4416577"/>
          </a:xfrm>
          <a:prstGeom prst="rect">
            <a:avLst/>
          </a:prstGeom>
        </p:spPr>
      </p:pic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C20B6FE1-88E3-3E2D-3D1F-7FB0E8E702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868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7"/>
    </mc:Choice>
    <mc:Fallback>
      <p:transition spd="slow" advTm="17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36254B-7D1D-AD5B-C6B4-FF75D4B6B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435100"/>
            <a:ext cx="4275138" cy="3560763"/>
          </a:xfrm>
        </p:spPr>
        <p:txBody>
          <a:bodyPr/>
          <a:lstStyle/>
          <a:p>
            <a:r>
              <a:rPr lang="en-US" sz="1800" dirty="0"/>
              <a:t>True Negatives (551): Employees correctly predicted to stay.</a:t>
            </a:r>
          </a:p>
          <a:p>
            <a:r>
              <a:rPr lang="en-US" sz="1800" dirty="0"/>
              <a:t>False Positives (179): Employees incorrectly predicted to leave but actually stayed. (Specificity)</a:t>
            </a:r>
          </a:p>
          <a:p>
            <a:r>
              <a:rPr lang="en-US" sz="1800" dirty="0"/>
              <a:t>False Negatives (31): Employees incorrectly predicted to stay but actually left. (Sensitivity)</a:t>
            </a:r>
          </a:p>
          <a:p>
            <a:r>
              <a:rPr lang="en-US" sz="1800" dirty="0"/>
              <a:t>True Positives (109): Employees correctly predicted to leave.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421540"/>
            <a:ext cx="7474370" cy="830997"/>
          </a:xfrm>
        </p:spPr>
        <p:txBody>
          <a:bodyPr/>
          <a:lstStyle/>
          <a:p>
            <a:r>
              <a:rPr lang="en-US" dirty="0"/>
              <a:t>Proposed Model (KNN)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DA3A7-F516-3CFB-D70A-0B5E9DDA7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877" y="1913032"/>
            <a:ext cx="4208229" cy="3279437"/>
          </a:xfrm>
          <a:prstGeom prst="rect">
            <a:avLst/>
          </a:prstGeom>
        </p:spPr>
      </p:pic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04F5CE2D-5315-EFAB-B648-0DA808A6C9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91"/>
    </mc:Choice>
    <mc:Fallback>
      <p:transition spd="slow" advTm="3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73BB4-4FC9-307B-D342-21BA9EDCF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3687" y="2225675"/>
            <a:ext cx="6524625" cy="3560763"/>
          </a:xfrm>
        </p:spPr>
        <p:txBody>
          <a:bodyPr/>
          <a:lstStyle/>
          <a:p>
            <a:r>
              <a:rPr lang="en-US" dirty="0"/>
              <a:t>Predicted Cost Before Model: $6,441,386.48 lost to attrition</a:t>
            </a:r>
          </a:p>
          <a:p>
            <a:r>
              <a:rPr lang="en-US" dirty="0"/>
              <a:t>Cost of Retention Incentives: $57,600</a:t>
            </a:r>
          </a:p>
          <a:p>
            <a:r>
              <a:rPr lang="en-US" dirty="0"/>
              <a:t>Total Estimated Cost After Model: $1,483,907.01</a:t>
            </a:r>
          </a:p>
          <a:p>
            <a:r>
              <a:rPr lang="en-US" dirty="0"/>
              <a:t>Total Saved: $4,957,479.47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D12B24-5297-5A0A-1438-86E4FD01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84" y="211990"/>
            <a:ext cx="9128232" cy="830997"/>
          </a:xfrm>
        </p:spPr>
        <p:txBody>
          <a:bodyPr/>
          <a:lstStyle/>
          <a:p>
            <a:pPr algn="ctr"/>
            <a:r>
              <a:rPr lang="en-US" dirty="0"/>
              <a:t>Cost Implications</a:t>
            </a:r>
          </a:p>
        </p:txBody>
      </p:sp>
      <p:pic>
        <p:nvPicPr>
          <p:cNvPr id="144" name="Audio 143">
            <a:hlinkClick r:id="" action="ppaction://media"/>
            <a:extLst>
              <a:ext uri="{FF2B5EF4-FFF2-40B4-BE49-F238E27FC236}">
                <a16:creationId xmlns:a16="http://schemas.microsoft.com/office/drawing/2014/main" id="{495EB860-6EDA-516C-ACA4-125C62AC9F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91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17"/>
    </mc:Choice>
    <mc:Fallback>
      <p:transition spd="slow" advTm="42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19F9B4-0B74-E245-88FB-DA8C91DDC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2CA88-C4EB-EC8E-2B88-B0824082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EF5C57EE-FB6F-D52E-DD66-B41E181A4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436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55"/>
    </mc:Choice>
    <mc:Fallback>
      <p:transition spd="slow" advTm="3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952" y="2492024"/>
            <a:ext cx="4275138" cy="3560763"/>
          </a:xfrm>
        </p:spPr>
        <p:txBody>
          <a:bodyPr/>
          <a:lstStyle/>
          <a:p>
            <a:r>
              <a:rPr lang="en-US" dirty="0"/>
              <a:t>Identify key drivers of Employee attrition.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15351" r="15351"/>
          <a:stretch>
            <a:fillRect/>
          </a:stretch>
        </p:blipFill>
        <p:spPr/>
      </p:pic>
      <p:pic>
        <p:nvPicPr>
          <p:cNvPr id="62" name="Audio 61">
            <a:hlinkClick r:id="" action="ppaction://media"/>
            <a:extLst>
              <a:ext uri="{FF2B5EF4-FFF2-40B4-BE49-F238E27FC236}">
                <a16:creationId xmlns:a16="http://schemas.microsoft.com/office/drawing/2014/main" id="{A16AD539-0B85-396F-9711-B06EB03F6E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8"/>
    </mc:Choice>
    <mc:Fallback>
      <p:transition spd="slow" advTm="1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48" y="224936"/>
            <a:ext cx="4275138" cy="83099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6080" y="1221740"/>
            <a:ext cx="4275138" cy="356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Number of employees: 870</a:t>
            </a:r>
          </a:p>
          <a:p>
            <a:pPr marL="0" indent="0">
              <a:buNone/>
            </a:pPr>
            <a:r>
              <a:rPr lang="en-US" dirty="0"/>
              <a:t>Number of variables: 36</a:t>
            </a:r>
          </a:p>
          <a:p>
            <a:pPr marL="0" indent="0">
              <a:buNone/>
            </a:pPr>
            <a:r>
              <a:rPr lang="en-US" dirty="0"/>
              <a:t>Key Features:</a:t>
            </a:r>
          </a:p>
          <a:p>
            <a:pPr marL="0" indent="0">
              <a:buNone/>
            </a:pPr>
            <a:r>
              <a:rPr lang="en-US" dirty="0"/>
              <a:t>Demographics (Age, Distance From Home)</a:t>
            </a:r>
          </a:p>
          <a:p>
            <a:pPr marL="0" indent="0">
              <a:buNone/>
            </a:pPr>
            <a:r>
              <a:rPr lang="en-US" dirty="0"/>
              <a:t>Compensation (Monthly Income, Stock Option Level)</a:t>
            </a:r>
          </a:p>
          <a:p>
            <a:pPr marL="0" indent="0">
              <a:buNone/>
            </a:pPr>
            <a:r>
              <a:rPr lang="en-US" dirty="0"/>
              <a:t>Job-related (Job Role, Overtime)</a:t>
            </a:r>
          </a:p>
          <a:p>
            <a:pPr marL="0" indent="0">
              <a:buNone/>
            </a:pPr>
            <a:r>
              <a:rPr lang="en-US" dirty="0"/>
              <a:t>The average annual salary for ALL employees is $76,683.17</a:t>
            </a:r>
          </a:p>
          <a:p>
            <a:pPr marL="0" indent="0">
              <a:buNone/>
            </a:pPr>
            <a:r>
              <a:rPr lang="en-US" dirty="0"/>
              <a:t>Attrition is estimated to cost  $6,441,386.48 in this dataset.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F0091-0E29-781D-8602-2C550AED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218" y="1221740"/>
            <a:ext cx="7190993" cy="4605337"/>
          </a:xfrm>
          <a:prstGeom prst="rect">
            <a:avLst/>
          </a:prstGeom>
        </p:spPr>
      </p:pic>
      <p:pic>
        <p:nvPicPr>
          <p:cNvPr id="67" name="Audio 66">
            <a:hlinkClick r:id="" action="ppaction://media"/>
            <a:extLst>
              <a:ext uri="{FF2B5EF4-FFF2-40B4-BE49-F238E27FC236}">
                <a16:creationId xmlns:a16="http://schemas.microsoft.com/office/drawing/2014/main" id="{CCB803A3-A117-8D5F-F56B-0D67A824F3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47"/>
    </mc:Choice>
    <mc:Fallback>
      <p:transition spd="slow" advTm="28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72E-6758-3EE2-BC0B-2103BC08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262206"/>
            <a:ext cx="8404098" cy="496771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CAF04C4-DBD6-4BB2-5E86-DF807258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75" y="361950"/>
            <a:ext cx="11340000" cy="700114"/>
          </a:xfrm>
        </p:spPr>
        <p:txBody>
          <a:bodyPr/>
          <a:lstStyle/>
          <a:p>
            <a:r>
              <a:rPr lang="en-US" sz="4800" b="1" dirty="0"/>
              <a:t>Job Roles</a:t>
            </a: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2F93C233-9484-0535-EC3B-E479E355B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4"/>
    </mc:Choice>
    <mc:Fallback>
      <p:transition spd="slow" advTm="17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AF55C-DC1C-9EC3-9A0D-221C8F9A0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875" y="1949450"/>
            <a:ext cx="4275138" cy="3560763"/>
          </a:xfrm>
        </p:spPr>
        <p:txBody>
          <a:bodyPr/>
          <a:lstStyle/>
          <a:p>
            <a:r>
              <a:rPr lang="en-US" dirty="0"/>
              <a:t>Employees working overtime are more likely to leave.</a:t>
            </a:r>
          </a:p>
          <a:p>
            <a:r>
              <a:rPr lang="en-US" dirty="0"/>
              <a:t>Potential overlap with Work Life Balance category.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D6E62F-E0BB-D270-4444-3D9AB356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40642-8548-47D6-D6BE-579B7DD34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075" y="428625"/>
            <a:ext cx="6856414" cy="5266753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85FEBD45-B05F-BE1A-AE51-E4E4E4EF8A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9"/>
    </mc:Choice>
    <mc:Fallback>
      <p:transition spd="slow" advTm="18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F80D985-2500-1BB2-0624-A646DF5B81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1" y="1268815"/>
            <a:ext cx="4006850" cy="4489450"/>
          </a:xfrm>
        </p:spPr>
        <p:txBody>
          <a:bodyPr/>
          <a:lstStyle/>
          <a:p>
            <a:r>
              <a:rPr lang="en-US" dirty="0"/>
              <a:t>The average income of an employee lost to attrition was $4,764.79.</a:t>
            </a:r>
            <a:endParaRPr lang="en-US" b="1" dirty="0"/>
          </a:p>
          <a:p>
            <a:r>
              <a:rPr lang="en-US" dirty="0"/>
              <a:t>The average income of an employee </a:t>
            </a:r>
            <a:r>
              <a:rPr lang="en-US" b="1" dirty="0"/>
              <a:t>not </a:t>
            </a:r>
            <a:r>
              <a:rPr lang="en-US" dirty="0"/>
              <a:t>lost to attrition was $6,702.</a:t>
            </a:r>
          </a:p>
          <a:p>
            <a:r>
              <a:rPr lang="en-US" dirty="0"/>
              <a:t>Employees with lower salaries tend to leave more.</a:t>
            </a:r>
          </a:p>
          <a:p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77E9E6F4-9894-31E9-7B02-D3049FE7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225" y="145315"/>
            <a:ext cx="6559550" cy="830997"/>
          </a:xfrm>
        </p:spPr>
        <p:txBody>
          <a:bodyPr/>
          <a:lstStyle/>
          <a:p>
            <a:r>
              <a:rPr lang="en-US" dirty="0"/>
              <a:t>Monthly Income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FABC0-B149-B1CC-99A4-DD4A99E74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474" y="976312"/>
            <a:ext cx="7407275" cy="5191125"/>
          </a:xfrm>
          <a:prstGeom prst="rect">
            <a:avLst/>
          </a:prstGeom>
        </p:spPr>
      </p:pic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8B62E16F-1712-7AFE-4D3A-0CEB27E547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6"/>
    </mc:Choice>
    <mc:Fallback>
      <p:transition spd="slow" advTm="22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5B701D-3245-1070-2DAB-F0F0EAE9AB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625" y="2682875"/>
            <a:ext cx="3000987" cy="3560763"/>
          </a:xfrm>
        </p:spPr>
        <p:txBody>
          <a:bodyPr/>
          <a:lstStyle/>
          <a:p>
            <a:r>
              <a:rPr lang="en-US" dirty="0"/>
              <a:t>Less involved employees tend to leave.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493" y="278665"/>
            <a:ext cx="5099231" cy="830997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Job Involvement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ED22E-097C-A6D0-3222-AB6FA8420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506" y="1323976"/>
            <a:ext cx="8048869" cy="4757737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7A5CB98E-AE03-CC07-541D-B2EB90E007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4"/>
    </mc:Choice>
    <mc:Fallback>
      <p:transition spd="slow" advTm="9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64757"/>
            <a:ext cx="5734050" cy="830997"/>
          </a:xfrm>
        </p:spPr>
        <p:txBody>
          <a:bodyPr/>
          <a:lstStyle/>
          <a:p>
            <a:r>
              <a:rPr lang="en-US" dirty="0"/>
              <a:t>Total Working Years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112" y="1797222"/>
            <a:ext cx="5067300" cy="2935288"/>
          </a:xfrm>
        </p:spPr>
        <p:txBody>
          <a:bodyPr/>
          <a:lstStyle/>
          <a:p>
            <a:r>
              <a:rPr lang="en-US" dirty="0"/>
              <a:t>Average Total Working Years of employees lost to attrition: 8.19</a:t>
            </a:r>
          </a:p>
          <a:p>
            <a:r>
              <a:rPr lang="en-US" dirty="0"/>
              <a:t>Average Total Working years of employees </a:t>
            </a:r>
            <a:r>
              <a:rPr lang="en-US" b="1" dirty="0"/>
              <a:t>not</a:t>
            </a:r>
            <a:r>
              <a:rPr lang="en-US" dirty="0"/>
              <a:t> lost to attrition: 11.6</a:t>
            </a:r>
          </a:p>
          <a:p>
            <a:r>
              <a:rPr lang="en-US" dirty="0"/>
              <a:t>Employees with fewer total working years tend to leave.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AC1D0-0067-737C-6C34-976C12D3B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875" y="1005254"/>
            <a:ext cx="7096125" cy="5191125"/>
          </a:xfrm>
          <a:prstGeom prst="rect">
            <a:avLst/>
          </a:prstGeom>
        </p:spPr>
      </p:pic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1FB7C71F-6394-3CE5-0A61-319B3B2D7C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7"/>
    </mc:Choice>
    <mc:Fallback>
      <p:transition spd="slow" advTm="2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422666"/>
            <a:ext cx="4275138" cy="830997"/>
          </a:xfrm>
        </p:spPr>
        <p:txBody>
          <a:bodyPr/>
          <a:lstStyle/>
          <a:p>
            <a:r>
              <a:rPr lang="en-US" dirty="0"/>
              <a:t>Distance from Home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202" y="2701213"/>
            <a:ext cx="3474720" cy="2935288"/>
          </a:xfrm>
        </p:spPr>
        <p:txBody>
          <a:bodyPr/>
          <a:lstStyle/>
          <a:p>
            <a:r>
              <a:rPr lang="en-US" dirty="0"/>
              <a:t>Employees who live further away are more likely to leave.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D46B8-2E93-2B94-6C70-D7771D867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24" y="1095375"/>
            <a:ext cx="7686675" cy="4772819"/>
          </a:xfrm>
          <a:prstGeom prst="rect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FDC4ED72-71F2-E5F8-C7B2-196F47FE58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1"/>
    </mc:Choice>
    <mc:Fallback>
      <p:transition spd="slow" advTm="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|5.2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2.9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9|10.6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7.8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2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5|4"/>
</p:tagLst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288</TotalTime>
  <Words>354</Words>
  <Application>Microsoft Office PowerPoint</Application>
  <PresentationFormat>Widescreen</PresentationFormat>
  <Paragraphs>53</Paragraphs>
  <Slides>14</Slides>
  <Notes>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Analysis of Employee Attrition at Frito Lay</vt:lpstr>
      <vt:lpstr>Goals</vt:lpstr>
      <vt:lpstr>Overview</vt:lpstr>
      <vt:lpstr>Job Roles</vt:lpstr>
      <vt:lpstr>Overtime</vt:lpstr>
      <vt:lpstr>Monthly Income</vt:lpstr>
      <vt:lpstr>Job Involvement</vt:lpstr>
      <vt:lpstr>Total Working Years </vt:lpstr>
      <vt:lpstr>Distance from Home </vt:lpstr>
      <vt:lpstr>Stock Option Level</vt:lpstr>
      <vt:lpstr>Age</vt:lpstr>
      <vt:lpstr>Proposed Model (KNN) </vt:lpstr>
      <vt:lpstr>Cost Implications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Streeter, Devin</dc:creator>
  <cp:lastModifiedBy>Streeter, Devin</cp:lastModifiedBy>
  <cp:revision>7</cp:revision>
  <dcterms:created xsi:type="dcterms:W3CDTF">2025-03-01T21:11:09Z</dcterms:created>
  <dcterms:modified xsi:type="dcterms:W3CDTF">2025-03-09T03:13:50Z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